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2CE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69" autoAdjust="0"/>
  </p:normalViewPr>
  <p:slideViewPr>
    <p:cSldViewPr>
      <p:cViewPr>
        <p:scale>
          <a:sx n="119" d="100"/>
          <a:sy n="119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FC6F8-67F8-4A06-811D-3B856DBA2D23}" type="datetimeFigureOut">
              <a:rPr lang="ko-KR" altLang="en-US" smtClean="0"/>
              <a:t>2019-03-27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8279D-4BA7-40BE-B61E-7BAB9C8232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01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8279D-4BA7-40BE-B61E-7BAB9C82323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750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ko-KR" altLang="en-US" smtClean="0"/>
              <a:t>카드 게임 선행 학습 자료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ko-KR" smtClean="0"/>
              <a:t>NO. 2</a:t>
            </a:r>
            <a:endParaRPr lang="ko-KR" altLang="en-US" dirty="0"/>
          </a:p>
        </p:txBody>
      </p:sp>
      <p:sp>
        <p:nvSpPr>
          <p:cNvPr id="6" name="제목 개체 틀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미술 사조 게임</a:t>
            </a:r>
            <a:r>
              <a:rPr lang="en-US" altLang="ko-KR" dirty="0" smtClean="0"/>
              <a:t>(PPT)</a:t>
            </a:r>
            <a:endParaRPr lang="ko-KR" altLang="en-US" dirty="0"/>
          </a:p>
        </p:txBody>
      </p:sp>
      <p:sp>
        <p:nvSpPr>
          <p:cNvPr id="7" name="제목 개체 틀 1"/>
          <p:cNvSpPr txBox="1">
            <a:spLocks/>
          </p:cNvSpPr>
          <p:nvPr userDrawn="1"/>
        </p:nvSpPr>
        <p:spPr>
          <a:xfrm>
            <a:off x="467544" y="3212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5400" kern="1200" spc="-2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4" descr="C:\Users\PC\Desktop\sfdbawrh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0"/>
          <a:stretch/>
        </p:blipFill>
        <p:spPr bwMode="auto">
          <a:xfrm>
            <a:off x="3347864" y="4797152"/>
            <a:ext cx="2421532" cy="6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6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43608" y="491431"/>
            <a:ext cx="7920880" cy="633313"/>
          </a:xfrm>
        </p:spPr>
        <p:txBody>
          <a:bodyPr>
            <a:normAutofit/>
          </a:bodyPr>
          <a:lstStyle>
            <a:lvl1pPr algn="l">
              <a:defRPr sz="2800" b="1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91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미술 사조 게임</a:t>
            </a:r>
            <a:r>
              <a:rPr lang="en-US" altLang="ko-KR" dirty="0" smtClean="0"/>
              <a:t>(PPT)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spc="-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ko-KR" altLang="en-US" dirty="0" smtClean="0"/>
              <a:t>카드 게임 선행 학습 자료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ko-KR" smtClean="0"/>
              <a:t>NO. 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25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5400" kern="1200" spc="-2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942pBVQ0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ZyO2oDYi4O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BTYHBPTq34&amp;t=1s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792088"/>
          </a:xfrm>
        </p:spPr>
        <p:txBody>
          <a:bodyPr>
            <a:normAutofit/>
          </a:bodyPr>
          <a:lstStyle/>
          <a:p>
            <a:r>
              <a:rPr lang="ko-KR" altLang="en-US" sz="36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영원한 </a:t>
            </a:r>
            <a:r>
              <a:rPr lang="ko-KR" altLang="en-US" sz="3600" spc="-15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삶을 위하</a:t>
            </a:r>
            <a:r>
              <a:rPr lang="ko-KR" altLang="en-US" sz="3600" spc="-15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여</a:t>
            </a:r>
            <a:endParaRPr lang="ko-KR" altLang="en-US" sz="6600" b="1" spc="-15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2780928"/>
            <a:ext cx="91440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5400" kern="1200" spc="-2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700" b="1" spc="-150" dirty="0" smtClean="0"/>
              <a:t>이집트 미술</a:t>
            </a:r>
            <a:endParaRPr lang="ko-KR" altLang="en-US" sz="6700" b="1" spc="-15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0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6866" y="1639860"/>
            <a:ext cx="7085534" cy="2051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사후 세계의 신인 오시리스의 법정에서 심장의 무게를 다는 장면</a:t>
            </a:r>
            <a:endParaRPr lang="en-US" altLang="ko-KR" sz="2000" b="1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심장이 진실의 깃털보다  가벼우면 영원한 생명을 얻고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무거우면 영원한 죽음을 맞이함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사후에 영원한 생명을 얻고 오시리스와 함께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지내기를 기원하는 의미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1026" name="Picture 2" descr="D:\Choihaitnim\1. 미술\##2019 교수학습지원자료\보드게임\##카드게임 활동지\작업중\(넘어감)이집트-이집트미술특징적기\카드게임 추가활동지 샘플_이집트-이집트미술작품과설명연결하기\sfdguh38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73" y="2420888"/>
            <a:ext cx="5336327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자투리 퀴즈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229550" cy="29751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400" b="1" spc="-100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ko-KR" altLang="en-US" sz="2400" b="1" spc="-100" dirty="0" smtClean="0">
                <a:solidFill>
                  <a:schemeClr val="accent6">
                    <a:lumMod val="50000"/>
                  </a:schemeClr>
                </a:solidFill>
              </a:rPr>
              <a:t>고대 이집트 초기 왕릉으로 추정되는 거대 건축물은</a:t>
            </a:r>
            <a:r>
              <a:rPr lang="en-US" altLang="ko-KR" sz="2400" b="1" spc="-1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</a:t>
            </a:r>
            <a:r>
              <a:rPr lang="ko-KR" altLang="en-US" sz="2400" b="1" spc="-100" dirty="0" err="1" smtClean="0"/>
              <a:t>판테온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00" dirty="0" smtClean="0"/>
              <a:t> </a:t>
            </a:r>
            <a:r>
              <a:rPr lang="ko-KR" altLang="en-US" sz="2400" b="1" spc="-100" dirty="0" smtClean="0"/>
              <a:t>공중정</a:t>
            </a:r>
            <a:r>
              <a:rPr lang="ko-KR" altLang="en-US" sz="2400" b="1" spc="-100" dirty="0"/>
              <a:t>원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피라미드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파르테논 신전</a:t>
            </a:r>
            <a:endParaRPr lang="en-US" altLang="ko-KR" sz="2400" b="1" spc="-100" dirty="0"/>
          </a:p>
        </p:txBody>
      </p:sp>
      <p:sp>
        <p:nvSpPr>
          <p:cNvPr id="2" name="오른쪽 화살표 1"/>
          <p:cNvSpPr/>
          <p:nvPr/>
        </p:nvSpPr>
        <p:spPr>
          <a:xfrm>
            <a:off x="827584" y="3645024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1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자투리 퀴즈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301558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363" indent="-360363">
              <a:lnSpc>
                <a:spcPts val="3200"/>
              </a:lnSpc>
            </a:pPr>
            <a:r>
              <a:rPr lang="en-US" altLang="ko-KR" sz="2400" b="1" spc="-100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ko-KR" altLang="en-US" sz="2400" b="1" spc="-100" dirty="0" smtClean="0">
                <a:solidFill>
                  <a:schemeClr val="accent6">
                    <a:lumMod val="50000"/>
                  </a:schemeClr>
                </a:solidFill>
              </a:rPr>
              <a:t>고대 이집트 미술의 인물 표현에서 크기를 다르게 묘사한</a:t>
            </a:r>
            <a:r>
              <a:rPr lang="en-US" altLang="ko-KR" sz="2400" b="1" spc="-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2400" b="1" spc="-100" dirty="0" smtClean="0">
                <a:solidFill>
                  <a:schemeClr val="accent6">
                    <a:lumMod val="50000"/>
                  </a:schemeClr>
                </a:solidFill>
              </a:rPr>
              <a:t>이유는</a:t>
            </a:r>
            <a:r>
              <a:rPr lang="en-US" altLang="ko-KR" sz="2400" b="1" spc="-1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신분 구분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00" dirty="0" smtClean="0"/>
              <a:t> </a:t>
            </a:r>
            <a:r>
              <a:rPr lang="ko-KR" altLang="en-US" sz="2400" b="1" spc="-100" dirty="0" smtClean="0"/>
              <a:t>정면의 법칙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불변의 형상 표현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사후 세계에 대한 믿음</a:t>
            </a:r>
            <a:endParaRPr lang="en-US" altLang="ko-KR" sz="2400" b="1" spc="-100" dirty="0"/>
          </a:p>
        </p:txBody>
      </p:sp>
      <p:sp>
        <p:nvSpPr>
          <p:cNvPr id="5" name="오른쪽 화살표 4"/>
          <p:cNvSpPr/>
          <p:nvPr/>
        </p:nvSpPr>
        <p:spPr>
          <a:xfrm>
            <a:off x="827584" y="2996952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64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자투리 퀴즈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6869510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363" indent="-360363">
              <a:lnSpc>
                <a:spcPts val="3200"/>
              </a:lnSpc>
            </a:pPr>
            <a:r>
              <a:rPr lang="en-US" altLang="ko-KR" sz="2400" b="1" spc="-1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altLang="ko-KR" sz="2400" b="1" spc="-1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2400" b="1" spc="-100" dirty="0" smtClean="0">
                <a:solidFill>
                  <a:schemeClr val="accent6">
                    <a:lumMod val="50000"/>
                  </a:schemeClr>
                </a:solidFill>
              </a:rPr>
              <a:t>고대 이집트 시대 장례 의식에서 미라와 함께 매장한</a:t>
            </a:r>
            <a:r>
              <a:rPr lang="en-US" altLang="ko-KR" sz="2400" b="1" spc="-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2400" b="1" spc="-100" dirty="0" smtClean="0">
                <a:solidFill>
                  <a:schemeClr val="accent6">
                    <a:lumMod val="50000"/>
                  </a:schemeClr>
                </a:solidFill>
              </a:rPr>
              <a:t>사후 세계에 관한 안내서는</a:t>
            </a:r>
            <a:r>
              <a:rPr lang="en-US" altLang="ko-KR" sz="2400" b="1" spc="-1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미라의 서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00" dirty="0" smtClean="0"/>
              <a:t> </a:t>
            </a:r>
            <a:r>
              <a:rPr lang="ko-KR" altLang="en-US" sz="2400" b="1" spc="-100" dirty="0" smtClean="0"/>
              <a:t>사자의 서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파라오의 서</a:t>
            </a:r>
            <a:endParaRPr lang="en-US" altLang="ko-KR" sz="2400" b="1" spc="-10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00" dirty="0" smtClean="0"/>
              <a:t> 오시리스의 서</a:t>
            </a:r>
            <a:endParaRPr lang="en-US" altLang="ko-KR" sz="2400" b="1" spc="-100" dirty="0"/>
          </a:p>
        </p:txBody>
      </p:sp>
      <p:sp>
        <p:nvSpPr>
          <p:cNvPr id="5" name="오른쪽 화살표 4"/>
          <p:cNvSpPr/>
          <p:nvPr/>
        </p:nvSpPr>
        <p:spPr>
          <a:xfrm>
            <a:off x="827584" y="3501008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2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971600" y="2862064"/>
            <a:ext cx="72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spc="-2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0" dirty="0" smtClean="0"/>
              <a:t>끝</a:t>
            </a:r>
            <a:endParaRPr lang="ko-KR" alt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17228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03648" y="491431"/>
            <a:ext cx="7560840" cy="633313"/>
          </a:xfrm>
        </p:spPr>
        <p:txBody>
          <a:bodyPr/>
          <a:lstStyle/>
          <a:p>
            <a:r>
              <a:rPr lang="ko-KR" altLang="en-US" dirty="0" smtClean="0"/>
              <a:t>차례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1556792"/>
            <a:ext cx="4824536" cy="4206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US" altLang="ko-KR" sz="2400" b="1" spc="-100" dirty="0" smtClean="0"/>
              <a:t>1. </a:t>
            </a:r>
            <a:r>
              <a:rPr lang="ko-KR" altLang="en-US" sz="2400" b="1" spc="-100" dirty="0" smtClean="0"/>
              <a:t>이집트 미술의 특징</a:t>
            </a:r>
            <a:endParaRPr lang="ko-KR" altLang="en-US" sz="2400" b="1" spc="-100" dirty="0"/>
          </a:p>
          <a:p>
            <a:pPr>
              <a:lnSpc>
                <a:spcPts val="4600"/>
              </a:lnSpc>
            </a:pPr>
            <a:r>
              <a:rPr lang="en-US" altLang="ko-KR" sz="2400" b="1" spc="-100" dirty="0" smtClean="0"/>
              <a:t>2. </a:t>
            </a:r>
            <a:r>
              <a:rPr lang="ko-KR" altLang="en-US" sz="2400" b="1" spc="-100" dirty="0" smtClean="0"/>
              <a:t>대표적인 작품</a:t>
            </a:r>
            <a:endParaRPr lang="ko-KR" altLang="en-US" sz="2400" b="1" spc="-100" dirty="0"/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수풀  속의  새 사냥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기자의  피라미드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투탕카멘의  황금  마스크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사자의 서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lvl="0">
              <a:lnSpc>
                <a:spcPts val="4600"/>
              </a:lnSpc>
            </a:pPr>
            <a:r>
              <a:rPr lang="en-US" altLang="ko-KR" sz="2400" b="1" spc="-100" dirty="0" smtClean="0">
                <a:solidFill>
                  <a:prstClr val="black"/>
                </a:solidFill>
              </a:rPr>
              <a:t>3. </a:t>
            </a:r>
            <a:r>
              <a:rPr lang="ko-KR" altLang="en-US" sz="2400" b="1" spc="-100" dirty="0" smtClean="0">
                <a:solidFill>
                  <a:prstClr val="black"/>
                </a:solidFill>
              </a:rPr>
              <a:t>자투리 퀴즈</a:t>
            </a:r>
            <a:endParaRPr lang="ko-KR" altLang="en-US" sz="2400" b="1" spc="-100" dirty="0">
              <a:solidFill>
                <a:prstClr val="black"/>
              </a:solidFill>
            </a:endParaRPr>
          </a:p>
          <a:p>
            <a:pPr>
              <a:lnSpc>
                <a:spcPts val="3800"/>
              </a:lnSpc>
            </a:pPr>
            <a:endParaRPr lang="en-US" altLang="ko-KR" sz="2000" spc="-100" dirty="0" smtClean="0"/>
          </a:p>
        </p:txBody>
      </p:sp>
    </p:spTree>
    <p:extLst>
      <p:ext uri="{BB962C8B-B14F-4D97-AF65-F5344CB8AC3E}">
        <p14:creationId xmlns:p14="http://schemas.microsoft.com/office/powerpoint/2010/main" val="300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이집트 미술의 특징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6866" y="1639860"/>
            <a:ext cx="6941518" cy="773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50" dirty="0" smtClean="0"/>
              <a:t>발생 시기</a:t>
            </a:r>
            <a:r>
              <a:rPr lang="en-US" altLang="ko-KR" sz="2000" spc="-150" dirty="0" smtClean="0"/>
              <a:t>:  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기원전 </a:t>
            </a:r>
            <a:r>
              <a:rPr lang="en-US" altLang="ko-KR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3000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이후</a:t>
            </a:r>
            <a:endParaRPr lang="en-US" altLang="ko-KR" sz="2000" spc="-15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50" dirty="0" smtClean="0"/>
              <a:t>발생 장소</a:t>
            </a:r>
            <a:r>
              <a:rPr lang="en-US" altLang="ko-KR" sz="2000" spc="-150" dirty="0" smtClean="0"/>
              <a:t>:  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이집트와 </a:t>
            </a:r>
            <a:r>
              <a:rPr lang="ko-KR" altLang="en-US" sz="2000" spc="-15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누비아의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나일강 계곡 지역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6866" y="2636912"/>
            <a:ext cx="7445574" cy="2051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50" dirty="0" smtClean="0"/>
              <a:t>특징   </a:t>
            </a:r>
            <a:endParaRPr lang="en-US" altLang="ko-KR" sz="2000" spc="-150" dirty="0"/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5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내세관</a:t>
            </a:r>
            <a:r>
              <a:rPr lang="en-US" altLang="ko-KR" sz="2000" spc="-15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b="1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사후 세계</a:t>
            </a:r>
            <a:r>
              <a:rPr lang="en-US" altLang="ko-KR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b="1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파라오 중심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의 </a:t>
            </a:r>
            <a:r>
              <a:rPr lang="ko-KR" altLang="en-US" sz="2000" spc="-15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권력 구조가 예술에 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반영</a:t>
            </a:r>
            <a:endParaRPr lang="en-US" altLang="ko-KR" sz="2000" spc="-15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신이 정한 엄연하고 </a:t>
            </a:r>
            <a:r>
              <a:rPr lang="ko-KR" altLang="en-US" sz="2000" b="1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일정한 법칙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에 따라 제작</a:t>
            </a:r>
            <a:r>
              <a:rPr lang="en-US" altLang="ko-KR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5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예술가의 개성↓</a:t>
            </a:r>
            <a:endParaRPr lang="en-US" altLang="ko-KR" sz="2000" spc="-15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무덤</a:t>
            </a:r>
            <a:r>
              <a:rPr lang="en-US" altLang="ko-KR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매장지</a:t>
            </a:r>
            <a:r>
              <a:rPr lang="en-US" altLang="ko-KR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관련 건축</a:t>
            </a:r>
            <a:r>
              <a:rPr lang="en-US" altLang="ko-KR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회화 및 예술 발달</a:t>
            </a:r>
            <a:endParaRPr lang="en-US" altLang="ko-KR" sz="2000" spc="-15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5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한 화면에서 다양한 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각도와 크기로 </a:t>
            </a:r>
            <a:r>
              <a:rPr lang="ko-KR" altLang="en-US" sz="2000" spc="-15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각각의 인물과 사물 </a:t>
            </a:r>
            <a:r>
              <a:rPr lang="ko-KR" altLang="en-US" sz="20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표현</a:t>
            </a:r>
          </a:p>
        </p:txBody>
      </p:sp>
      <p:pic>
        <p:nvPicPr>
          <p:cNvPr id="1026" name="Picture 2" descr="D:\Choihaitnim\1. 미술\##2019 교수학습지원자료\보드게임\##카드게임 추가활동지 샘플\카드게임 추가활동지 샘플_이집트미술_수풀 속의 새 사냥_이미지\sfbsfdbghh8k6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85184"/>
            <a:ext cx="9087576" cy="18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/>
          <p:cNvGrpSpPr/>
          <p:nvPr/>
        </p:nvGrpSpPr>
        <p:grpSpPr>
          <a:xfrm>
            <a:off x="6804248" y="116632"/>
            <a:ext cx="2088232" cy="538852"/>
            <a:chOff x="6804248" y="116632"/>
            <a:chExt cx="2088232" cy="538852"/>
          </a:xfrm>
        </p:grpSpPr>
        <p:sp>
          <p:nvSpPr>
            <p:cNvPr id="8" name="모서리가 둥근 직사각형 7">
              <a:hlinkClick r:id="rId3"/>
            </p:cNvPr>
            <p:cNvSpPr/>
            <p:nvPr/>
          </p:nvSpPr>
          <p:spPr>
            <a:xfrm>
              <a:off x="6804248" y="116632"/>
              <a:ext cx="2077816" cy="538852"/>
            </a:xfrm>
            <a:prstGeom prst="roundRect">
              <a:avLst/>
            </a:prstGeom>
            <a:solidFill>
              <a:srgbClr val="E1F2CE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hlinkClick r:id="rId3"/>
            </p:cNvPr>
            <p:cNvSpPr txBox="1"/>
            <p:nvPr/>
          </p:nvSpPr>
          <p:spPr>
            <a:xfrm>
              <a:off x="7448168" y="159023"/>
              <a:ext cx="144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spc="-150" dirty="0" smtClean="0">
                  <a:solidFill>
                    <a:srgbClr val="FF3300"/>
                  </a:solidFill>
                </a:rPr>
                <a:t>고대 이집트에 </a:t>
              </a:r>
              <a:endParaRPr lang="en-US" altLang="ko-KR" sz="1200" b="1" spc="-150" dirty="0" smtClean="0">
                <a:solidFill>
                  <a:srgbClr val="FF3300"/>
                </a:solidFill>
              </a:endParaRPr>
            </a:p>
            <a:p>
              <a:r>
                <a:rPr lang="ko-KR" altLang="en-US" sz="1200" b="1" spc="-150" dirty="0" smtClean="0">
                  <a:solidFill>
                    <a:srgbClr val="FF3300"/>
                  </a:solidFill>
                </a:rPr>
                <a:t>관한 충격적인 사실</a:t>
              </a:r>
              <a:endParaRPr lang="ko-KR" altLang="en-US" sz="1200" b="1" spc="-150" dirty="0">
                <a:solidFill>
                  <a:srgbClr val="FF3300"/>
                </a:solidFill>
              </a:endParaRPr>
            </a:p>
          </p:txBody>
        </p:sp>
        <p:pic>
          <p:nvPicPr>
            <p:cNvPr id="7" name="그림 6" descr="youtube.png">
              <a:hlinkClick r:id="rId3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2104" y="121476"/>
              <a:ext cx="576064" cy="507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20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517582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수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풀</a:t>
            </a: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 속의 새 사냥</a:t>
            </a:r>
            <a:r>
              <a:rPr lang="en-US" altLang="ko-KR" sz="22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altLang="ko-KR" sz="2200" b="1" dirty="0" err="1">
                <a:solidFill>
                  <a:schemeClr val="accent6">
                    <a:lumMod val="50000"/>
                  </a:schemeClr>
                </a:solidFill>
              </a:rPr>
              <a:t>Nebamun</a:t>
            </a:r>
            <a:r>
              <a:rPr lang="en-US" altLang="ko-KR" sz="2200" b="1" dirty="0">
                <a:solidFill>
                  <a:schemeClr val="accent6">
                    <a:lumMod val="50000"/>
                  </a:schemeClr>
                </a:solidFill>
              </a:rPr>
              <a:t> hunting birds in the </a:t>
            </a:r>
            <a:r>
              <a:rPr lang="en-US" altLang="ko-KR" sz="2200" b="1" dirty="0" smtClean="0">
                <a:solidFill>
                  <a:schemeClr val="accent6">
                    <a:lumMod val="50000"/>
                  </a:schemeClr>
                </a:solidFill>
              </a:rPr>
              <a:t>marshes)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기원전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1400~1350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 제작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나일강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연안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숲속에서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새 사냥을 하는 귀족 일가 묘사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명암과 원근으로 실물에 가깝게 표현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정면의 법칙 적용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인물의 신분에 따라 묘사한 크기를 다르게 함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6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pic>
        <p:nvPicPr>
          <p:cNvPr id="3074" name="Picture 2" descr="D:\Choihaitnim\1. 미술\##2019 교수학습지원자료\보드게임\##카드게임 추가활동지 샘플\카드게임 추가활동지 샘플_이집트미술_수풀 속의 새 사냥_이미지\wgrfgv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46177"/>
            <a:ext cx="5677367" cy="492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oihaitnim\1. 미술\##2019 교수학습지원자료\보드게임\##카드게임 추가활동지 샘플\카드게임 추가활동지 샘플_이집트미술_수풀 속의 새 사냥_이미지\gfnbgfngjhmi87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77739"/>
            <a:ext cx="4320480" cy="56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86866" y="1639860"/>
            <a:ext cx="3629150" cy="1184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얼굴은 옆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눈과 가슴은 정면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발은 옆으로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표현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→</a:t>
            </a:r>
            <a:r>
              <a:rPr lang="ko-KR" altLang="en-US" sz="2000" spc="-100" dirty="0" smtClean="0">
                <a:latin typeface="SM신신명조10 Std Regular" pitchFamily="50" charset="-127"/>
                <a:ea typeface="SM신신명조10 Std Regular" pitchFamily="50" charset="-127"/>
              </a:rPr>
              <a:t> </a:t>
            </a:r>
            <a:r>
              <a:rPr lang="ko-KR" altLang="en-US" sz="20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정면의 법칙 적용</a:t>
            </a:r>
            <a:endParaRPr lang="en-US" altLang="ko-KR" sz="2000" b="1" spc="-1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6865" y="2973034"/>
            <a:ext cx="3470759" cy="773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인물의</a:t>
            </a:r>
            <a:r>
              <a:rPr lang="ko-KR" altLang="en-US" sz="2000" spc="-100" dirty="0" smtClean="0">
                <a:latin typeface="SM신신명조10 Std Regular" pitchFamily="50" charset="-127"/>
                <a:ea typeface="SM신신명조10 Std Regular" pitchFamily="50" charset="-127"/>
              </a:rPr>
              <a:t> </a:t>
            </a:r>
            <a:r>
              <a:rPr lang="ko-KR" altLang="en-US" sz="20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신분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에 따라 신체의</a:t>
            </a:r>
            <a:r>
              <a:rPr lang="ko-KR" altLang="en-US" sz="2000" spc="-100" dirty="0" smtClean="0">
                <a:latin typeface="SM신신명조10 Std Regular" pitchFamily="50" charset="-127"/>
                <a:ea typeface="SM신신명조10 Std Regular" pitchFamily="50" charset="-127"/>
              </a:rPr>
              <a:t> </a:t>
            </a:r>
            <a:endParaRPr lang="en-US" altLang="ko-KR" sz="2000" spc="-100" dirty="0" smtClean="0">
              <a:latin typeface="SM신신명조10 Std Regular" pitchFamily="50" charset="-127"/>
              <a:ea typeface="SM신신명조10 Std Regular" pitchFamily="50" charset="-127"/>
            </a:endParaRPr>
          </a:p>
          <a:p>
            <a:pPr marL="176213">
              <a:lnSpc>
                <a:spcPts val="3200"/>
              </a:lnSpc>
            </a:pPr>
            <a:r>
              <a:rPr lang="ko-KR" altLang="en-US" sz="20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크기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를 달리함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  <a:endParaRPr lang="en-US" altLang="ko-KR" sz="2000" b="1" spc="-100" dirty="0" smtClean="0">
              <a:solidFill>
                <a:schemeClr val="accent6">
                  <a:lumMod val="75000"/>
                </a:schemeClr>
              </a:solidFill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12" name="Picture 2" descr="D:\Choihaitnim\1. 미술\##2019 교수학습지원자료\보드게임\##카드게임 추가활동지 샘플\카드게임 추가활동지 샘플_이집트미술_수풀 속의 새 사냥_이미지\fdnbdzzz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348" y="2420888"/>
            <a:ext cx="1482652" cy="399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Choihaitnim\1. 미술\##2019 교수학습지원자료\보드게임\##카드게임 추가활동지 샘플\카드게임 추가활동지 샘플_이집트미술_수풀 속의 새 사냥_이미지\zxvfgvn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39" y="4797151"/>
            <a:ext cx="2247418" cy="20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Choihaitnim\1. 미술\##2019 교수학습지원자료\보드게임\##카드게임 추가활동지 샘플\카드게임 추가활동지 샘플_이집트미술_수풀 속의 새 사냥_이미지\fdbh4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40768"/>
            <a:ext cx="906016" cy="8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Choihaitnim\1. 미술\##2019 교수학습지원자료\보드게임\##카드게임 추가활동지 샘플\카드게임 추가활동지 샘플_이집트미술_수풀 속의 새 사냥_이미지\dafg3rgsddd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30" y="3268083"/>
            <a:ext cx="1298009" cy="206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Choihaitnim\1. 미술\##2019 교수학습지원자료\보드게임\##카드게임 추가활동지 샘플\카드게임 추가활동지 샘플_이집트미술_수풀 속의 새 사냥_이미지\dsbtnnnm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64" y="5589240"/>
            <a:ext cx="3018223" cy="12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Choihaitnim\1. 미술\##2019 교수학습지원자료\보드게임\##카드게임 추가활동지 샘플\카드게임 추가활동지 샘플_이집트미술_수풀 속의 새 사냥_이미지\arfdgteh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81" y="4698763"/>
            <a:ext cx="1350819" cy="10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86864" y="4005064"/>
            <a:ext cx="3470759" cy="362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다양한 동식물 구체적 묘사</a:t>
            </a:r>
            <a:endParaRPr lang="en-US" altLang="ko-KR" sz="2000" b="1" spc="-100" dirty="0" smtClean="0">
              <a:solidFill>
                <a:schemeClr val="accent6">
                  <a:lumMod val="75000"/>
                </a:schemeClr>
              </a:solidFill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480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445574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50" dirty="0" smtClean="0">
                <a:solidFill>
                  <a:schemeClr val="accent6">
                    <a:lumMod val="50000"/>
                  </a:schemeClr>
                </a:solidFill>
              </a:rPr>
              <a:t>기자의 피라미드</a:t>
            </a:r>
            <a:r>
              <a:rPr lang="en-US" altLang="ko-KR" sz="2200" b="1" dirty="0" smtClean="0">
                <a:solidFill>
                  <a:schemeClr val="accent6">
                    <a:lumMod val="50000"/>
                  </a:schemeClr>
                </a:solidFill>
              </a:rPr>
              <a:t>(Great Pyramid of Giza) 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기원전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2600~2500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 제작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고대 이집트 제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4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왕조의 파라오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쿠푸의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무덤으로 추정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석회암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/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높이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147 m,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밑변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230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m</a:t>
            </a:r>
            <a:endParaRPr lang="ko-KR" altLang="en-US" sz="2000" b="1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1027" name="Picture 3" descr="C:\Users\PC\Desktop\dfgr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498"/>
          <a:stretch/>
        </p:blipFill>
        <p:spPr bwMode="auto">
          <a:xfrm>
            <a:off x="0" y="3307975"/>
            <a:ext cx="9144000" cy="3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Desktop\gfdn3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r="572" b="40079"/>
          <a:stretch/>
        </p:blipFill>
        <p:spPr bwMode="auto">
          <a:xfrm>
            <a:off x="0" y="5710683"/>
            <a:ext cx="9144000" cy="11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/>
          <p:cNvGrpSpPr/>
          <p:nvPr/>
        </p:nvGrpSpPr>
        <p:grpSpPr>
          <a:xfrm>
            <a:off x="6588224" y="116632"/>
            <a:ext cx="2376264" cy="538852"/>
            <a:chOff x="6588224" y="116632"/>
            <a:chExt cx="2376264" cy="538852"/>
          </a:xfrm>
        </p:grpSpPr>
        <p:sp>
          <p:nvSpPr>
            <p:cNvPr id="9" name="모서리가 둥근 직사각형 8">
              <a:hlinkClick r:id="rId4"/>
            </p:cNvPr>
            <p:cNvSpPr/>
            <p:nvPr/>
          </p:nvSpPr>
          <p:spPr>
            <a:xfrm>
              <a:off x="6588224" y="116632"/>
              <a:ext cx="2293840" cy="538852"/>
            </a:xfrm>
            <a:prstGeom prst="roundRect">
              <a:avLst/>
            </a:prstGeom>
            <a:solidFill>
              <a:srgbClr val="E1F2CE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hlinkClick r:id="rId4"/>
            </p:cNvPr>
            <p:cNvSpPr txBox="1"/>
            <p:nvPr/>
          </p:nvSpPr>
          <p:spPr>
            <a:xfrm>
              <a:off x="7236296" y="159023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spc="-150" dirty="0" smtClean="0">
                  <a:solidFill>
                    <a:srgbClr val="FF3300"/>
                  </a:solidFill>
                </a:rPr>
                <a:t>고대 </a:t>
              </a:r>
              <a:r>
                <a:rPr lang="ko-KR" altLang="en-US" sz="1200" b="1" spc="-150" dirty="0">
                  <a:solidFill>
                    <a:srgbClr val="FF3300"/>
                  </a:solidFill>
                </a:rPr>
                <a:t>불멸의 미스터리</a:t>
              </a:r>
              <a:r>
                <a:rPr lang="en-US" altLang="ko-KR" sz="1200" b="1" spc="-150" dirty="0">
                  <a:solidFill>
                    <a:srgbClr val="FF3300"/>
                  </a:solidFill>
                </a:rPr>
                <a:t>, </a:t>
              </a:r>
              <a:endParaRPr lang="en-US" altLang="ko-KR" sz="1200" b="1" spc="-150" dirty="0" smtClean="0">
                <a:solidFill>
                  <a:srgbClr val="FF3300"/>
                </a:solidFill>
              </a:endParaRPr>
            </a:p>
            <a:p>
              <a:r>
                <a:rPr lang="ko-KR" altLang="en-US" sz="1200" b="1" spc="-150" dirty="0" smtClean="0">
                  <a:solidFill>
                    <a:srgbClr val="FF3300"/>
                  </a:solidFill>
                </a:rPr>
                <a:t>이집트 </a:t>
              </a:r>
              <a:r>
                <a:rPr lang="ko-KR" altLang="en-US" sz="1200" b="1" spc="-150" dirty="0">
                  <a:solidFill>
                    <a:srgbClr val="FF3300"/>
                  </a:solidFill>
                </a:rPr>
                <a:t>피라미드의 </a:t>
              </a:r>
              <a:r>
                <a:rPr lang="ko-KR" altLang="en-US" sz="1200" b="1" spc="-150" dirty="0" smtClean="0">
                  <a:solidFill>
                    <a:srgbClr val="FF3300"/>
                  </a:solidFill>
                </a:rPr>
                <a:t>비밀</a:t>
              </a:r>
              <a:endParaRPr lang="ko-KR" altLang="en-US" sz="1200" b="1" spc="-150" dirty="0">
                <a:solidFill>
                  <a:srgbClr val="FF3300"/>
                </a:solidFill>
              </a:endParaRPr>
            </a:p>
          </p:txBody>
        </p:sp>
        <p:pic>
          <p:nvPicPr>
            <p:cNvPr id="11" name="그림 10" descr="youtube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0232" y="121476"/>
              <a:ext cx="576064" cy="507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62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6941518" cy="2872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투탕카멘의 황금 마스크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altLang="ko-KR" sz="2200" b="1" dirty="0">
                <a:solidFill>
                  <a:schemeClr val="accent6">
                    <a:lumMod val="50000"/>
                  </a:schemeClr>
                </a:solidFill>
              </a:rPr>
              <a:t>Mask of Tutankhamun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기원전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1323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 제작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고대 이집트 제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18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왕조의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파라오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투탕카멘의 장례 가면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방부된 왕의 시신에 가면을 씌워 머리를 보호하는 용도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금판을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망치로 두드려 형태 제작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청금석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루비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흑요석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청록 유리 등의 재료 상감 기법 처리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   →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화려한 장식적 효과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5" name="Picture 2" descr="D:\Choihaitnim\1. 미술\##2019 교수학습지원자료\보드게임\##카드게임 추가활동지 샘플\카드게임 추가활동지 샘플_이집트미술_수풀 속의 새 사냥_이미지\sfbsfdbghh8k6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85184"/>
            <a:ext cx="9087576" cy="18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pic>
        <p:nvPicPr>
          <p:cNvPr id="6146" name="Picture 2" descr="C:\Users\PC\Desktop\sd32r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8" y="0"/>
            <a:ext cx="502724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4785" y="1916832"/>
            <a:ext cx="3397695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25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금판을</a:t>
            </a:r>
            <a:r>
              <a:rPr lang="ko-KR" altLang="en-US" sz="2000" spc="-25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망치로 두드려 형태 제작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청금석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루비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흑요석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청록 유리 등의 재료 상감 기법 처리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000" spc="-100" dirty="0"/>
              <a:t>   </a:t>
            </a:r>
            <a:r>
              <a:rPr lang="en-US" altLang="ko-KR" sz="2000" spc="-100" dirty="0" smtClean="0"/>
              <a:t>→ </a:t>
            </a:r>
            <a:r>
              <a:rPr lang="ko-KR" altLang="en-US" sz="2000" b="1" spc="-100" dirty="0">
                <a:solidFill>
                  <a:schemeClr val="accent6">
                    <a:lumMod val="75000"/>
                  </a:schemeClr>
                </a:solidFill>
              </a:rPr>
              <a:t>화려한 장식적 </a:t>
            </a:r>
            <a:r>
              <a:rPr lang="ko-KR" altLang="en-US" sz="2000" b="1" spc="-100" dirty="0" smtClean="0">
                <a:solidFill>
                  <a:schemeClr val="accent6">
                    <a:lumMod val="75000"/>
                  </a:schemeClr>
                </a:solidFill>
              </a:rPr>
              <a:t>효과</a:t>
            </a:r>
            <a:endParaRPr lang="en-US" altLang="ko-KR" sz="2000" b="1" spc="-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6941518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사자의 서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altLang="ko-KR" sz="2200" b="1" dirty="0" smtClean="0">
                <a:solidFill>
                  <a:schemeClr val="accent6">
                    <a:lumMod val="50000"/>
                  </a:schemeClr>
                </a:solidFill>
              </a:rPr>
              <a:t>The Book of the Dead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endParaRPr lang="en-US" altLang="ko-KR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영혼의 생존을 위해 시신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보존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→ 미라 제작 기술 발달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죽은 자의 얼굴을 그대로 본 뜬  마스크 제작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사후 세계 안내서인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&lt;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사자의 서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&gt;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를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묘실이나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관에 넣어 매장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8194" name="Picture 2" descr="C:\Users\PC\Desktop\A-Alamy-AYKB1B_eev0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6992"/>
            <a:ext cx="588336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6732240" y="116632"/>
            <a:ext cx="2160240" cy="605681"/>
            <a:chOff x="6732240" y="116632"/>
            <a:chExt cx="2160240" cy="605681"/>
          </a:xfrm>
        </p:grpSpPr>
        <p:sp>
          <p:nvSpPr>
            <p:cNvPr id="11" name="모서리가 둥근 직사각형 10">
              <a:hlinkClick r:id="rId3"/>
            </p:cNvPr>
            <p:cNvSpPr/>
            <p:nvPr/>
          </p:nvSpPr>
          <p:spPr>
            <a:xfrm>
              <a:off x="6732240" y="116632"/>
              <a:ext cx="2149824" cy="538852"/>
            </a:xfrm>
            <a:prstGeom prst="roundRect">
              <a:avLst/>
            </a:prstGeom>
            <a:solidFill>
              <a:srgbClr val="E1F2CE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hlinkClick r:id="rId3"/>
            </p:cNvPr>
            <p:cNvSpPr txBox="1"/>
            <p:nvPr/>
          </p:nvSpPr>
          <p:spPr>
            <a:xfrm>
              <a:off x="7318720" y="260648"/>
              <a:ext cx="1573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spc="-150" dirty="0" smtClean="0">
                  <a:solidFill>
                    <a:srgbClr val="FF3300"/>
                  </a:solidFill>
                </a:rPr>
                <a:t>사후 </a:t>
              </a:r>
              <a:r>
                <a:rPr lang="ko-KR" altLang="en-US" sz="1200" b="1" spc="-150" dirty="0">
                  <a:solidFill>
                    <a:srgbClr val="FF3300"/>
                  </a:solidFill>
                </a:rPr>
                <a:t>세계와 </a:t>
              </a:r>
              <a:r>
                <a:rPr lang="en-US" altLang="ko-KR" sz="1200" b="1" spc="-150" dirty="0" smtClean="0">
                  <a:solidFill>
                    <a:srgbClr val="FF3300"/>
                  </a:solidFill>
                </a:rPr>
                <a:t>‘</a:t>
              </a:r>
              <a:r>
                <a:rPr lang="ko-KR" altLang="en-US" sz="1200" b="1" spc="-150" dirty="0" smtClean="0">
                  <a:solidFill>
                    <a:srgbClr val="FF3300"/>
                  </a:solidFill>
                </a:rPr>
                <a:t>사자의 서</a:t>
              </a:r>
              <a:r>
                <a:rPr lang="en-US" altLang="ko-KR" sz="1200" b="1" spc="-150" dirty="0" smtClean="0">
                  <a:solidFill>
                    <a:srgbClr val="FF3300"/>
                  </a:solidFill>
                </a:rPr>
                <a:t>’</a:t>
              </a:r>
              <a:endParaRPr lang="ko-KR" altLang="en-US" sz="1200" b="1" spc="-150" dirty="0">
                <a:solidFill>
                  <a:srgbClr val="FF3300"/>
                </a:solidFill>
              </a:endParaRPr>
            </a:p>
            <a:p>
              <a:endParaRPr lang="ko-KR" altLang="en-US" sz="1200" b="1" spc="-150" dirty="0">
                <a:solidFill>
                  <a:srgbClr val="FF3300"/>
                </a:solidFill>
              </a:endParaRPr>
            </a:p>
          </p:txBody>
        </p:sp>
        <p:pic>
          <p:nvPicPr>
            <p:cNvPr id="13" name="그림 12" descr="youtube.png">
              <a:hlinkClick r:id="rId3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4248" y="121476"/>
              <a:ext cx="576064" cy="507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2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468</Words>
  <Application>Microsoft Office PowerPoint</Application>
  <PresentationFormat>화면 슬라이드 쇼(4:3)</PresentationFormat>
  <Paragraphs>85</Paragraphs>
  <Slides>14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Office 테마</vt:lpstr>
      <vt:lpstr>영원한 삶을 위하여</vt:lpstr>
      <vt:lpstr>차례</vt:lpstr>
      <vt:lpstr>1. 이집트 미술의 특징</vt:lpstr>
      <vt:lpstr>2. 대표적인 작품</vt:lpstr>
      <vt:lpstr>2. 대표적인 작품</vt:lpstr>
      <vt:lpstr>2. 대표적인 작품</vt:lpstr>
      <vt:lpstr>2. 대표적인 작품</vt:lpstr>
      <vt:lpstr>2. 대표적인 작품</vt:lpstr>
      <vt:lpstr>2. 대표적인 작품</vt:lpstr>
      <vt:lpstr>2. 대표적인 작품</vt:lpstr>
      <vt:lpstr>3. 자투리 퀴즈</vt:lpstr>
      <vt:lpstr>3. 자투리 퀴즈</vt:lpstr>
      <vt:lpstr>3. 자투리 퀴즈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PC</cp:lastModifiedBy>
  <cp:revision>112</cp:revision>
  <dcterms:created xsi:type="dcterms:W3CDTF">2018-12-12T00:52:59Z</dcterms:created>
  <dcterms:modified xsi:type="dcterms:W3CDTF">2019-03-27T05:15:12Z</dcterms:modified>
</cp:coreProperties>
</file>